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Lst>
  <p:sldSz cx="18288000" cy="10287000"/>
  <p:notesSz cx="6858000" cy="9144000"/>
  <p:embeddedFontLst>
    <p:embeddedFont>
      <p:font typeface="Arimo" panose="020B0604020202020204" charset="0"/>
      <p:regular r:id="rId14"/>
    </p:embeddedFont>
    <p:embeddedFont>
      <p:font typeface="Calibri" panose="020F0502020204030204" pitchFamily="34" charset="0"/>
      <p:regular r:id="rId15"/>
      <p:bold r:id="rId16"/>
      <p:italic r:id="rId17"/>
      <p:boldItalic r:id="rId18"/>
    </p:embeddedFont>
    <p:embeddedFont>
      <p:font typeface="Canva Sans Bold" panose="020B0604020202020204" charset="0"/>
      <p:regular r:id="rId19"/>
    </p:embeddedFont>
    <p:embeddedFont>
      <p:font typeface="Codec Pro Bold" panose="020B0604020202020204" charset="0"/>
      <p:regular r:id="rId20"/>
    </p:embeddedFont>
    <p:embeddedFont>
      <p:font typeface="Codec Pro ExtraBold" panose="020B0604020202020204" charset="0"/>
      <p:regular r:id="rId21"/>
    </p:embeddedFont>
    <p:embeddedFont>
      <p:font typeface="Codec Pro Ultra-Bold" panose="020B0604020202020204" charset="0"/>
      <p:regular r:id="rId22"/>
    </p:embeddedFont>
    <p:embeddedFont>
      <p:font typeface="Montserrat Light Bold" panose="020B0604020202020204" charset="0"/>
      <p:regular r:id="rId23"/>
    </p:embeddedFont>
    <p:embeddedFont>
      <p:font typeface="Open Sauce" panose="020B0604020202020204" charset="0"/>
      <p:regular r:id="rId24"/>
    </p:embeddedFont>
    <p:embeddedFont>
      <p:font typeface="Open Sauce Italics" panose="020B0604020202020204" charset="0"/>
      <p:regular r:id="rId25"/>
    </p:embeddedFont>
    <p:embeddedFont>
      <p:font typeface="Oswald" panose="020B0604020202020204" charset="0"/>
      <p:regular r:id="rId26"/>
    </p:embeddedFont>
    <p:embeddedFont>
      <p:font typeface="Poppins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descr="Abstract Minimalist Dots Shapes"/>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3050" y="-558218"/>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6" name="Freeform 6" descr="Abstract Minimalist Dots Shapes"/>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943100" y="1873659"/>
            <a:ext cx="6448853" cy="6539681"/>
          </a:xfrm>
          <a:custGeom>
            <a:avLst/>
            <a:gdLst/>
            <a:ahLst/>
            <a:cxnLst/>
            <a:rect l="l" t="t" r="r" b="b"/>
            <a:pathLst>
              <a:path w="6448853" h="6539681">
                <a:moveTo>
                  <a:pt x="0" y="0"/>
                </a:moveTo>
                <a:lnTo>
                  <a:pt x="6448853" y="0"/>
                </a:lnTo>
                <a:lnTo>
                  <a:pt x="6448853" y="6539682"/>
                </a:lnTo>
                <a:lnTo>
                  <a:pt x="0" y="6539682"/>
                </a:lnTo>
                <a:lnTo>
                  <a:pt x="0" y="0"/>
                </a:lnTo>
                <a:close/>
              </a:path>
            </a:pathLst>
          </a:custGeom>
          <a:blipFill>
            <a:blip r:embed="rId6"/>
            <a:stretch>
              <a:fillRect r="-52676"/>
            </a:stretch>
          </a:blipFill>
        </p:spPr>
      </p:sp>
      <p:sp>
        <p:nvSpPr>
          <p:cNvPr id="8" name="TextBox 8"/>
          <p:cNvSpPr txBox="1"/>
          <p:nvPr/>
        </p:nvSpPr>
        <p:spPr>
          <a:xfrm>
            <a:off x="10079021" y="3146977"/>
            <a:ext cx="6227779" cy="2484287"/>
          </a:xfrm>
          <a:prstGeom prst="rect">
            <a:avLst/>
          </a:prstGeom>
        </p:spPr>
        <p:txBody>
          <a:bodyPr lIns="0" tIns="0" rIns="0" bIns="0" rtlCol="0" anchor="t">
            <a:spAutoFit/>
          </a:bodyPr>
          <a:lstStyle/>
          <a:p>
            <a:pPr marL="0" lvl="0" indent="0">
              <a:lnSpc>
                <a:spcPts val="4799"/>
              </a:lnSpc>
            </a:pPr>
            <a:r>
              <a:rPr lang="en-US" sz="4363" u="none">
                <a:solidFill>
                  <a:srgbClr val="1C5739"/>
                </a:solidFill>
                <a:latin typeface="Codec Pro Bold"/>
              </a:rPr>
              <a:t>FLU VACCINE PREDICTION: A TOOL FOR IMPROVING PUBLIC HEALTH</a:t>
            </a:r>
          </a:p>
        </p:txBody>
      </p:sp>
      <p:sp>
        <p:nvSpPr>
          <p:cNvPr id="9" name="TextBox 9"/>
          <p:cNvSpPr txBox="1"/>
          <p:nvPr/>
        </p:nvSpPr>
        <p:spPr>
          <a:xfrm>
            <a:off x="10079021" y="6379210"/>
            <a:ext cx="5807001" cy="537845"/>
          </a:xfrm>
          <a:prstGeom prst="rect">
            <a:avLst/>
          </a:prstGeom>
        </p:spPr>
        <p:txBody>
          <a:bodyPr lIns="0" tIns="0" rIns="0" bIns="0" rtlCol="0" anchor="t">
            <a:spAutoFit/>
          </a:bodyPr>
          <a:lstStyle/>
          <a:p>
            <a:pPr marL="0" lvl="0" indent="0">
              <a:lnSpc>
                <a:spcPts val="4480"/>
              </a:lnSpc>
            </a:pPr>
            <a:r>
              <a:rPr lang="en-US" sz="3200">
                <a:solidFill>
                  <a:srgbClr val="1C5739"/>
                </a:solidFill>
                <a:latin typeface="Open Sauce"/>
              </a:rPr>
              <a:t>by collins chumba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14350" y="1766581"/>
            <a:ext cx="8055784" cy="6753839"/>
          </a:xfrm>
          <a:custGeom>
            <a:avLst/>
            <a:gdLst/>
            <a:ahLst/>
            <a:cxnLst/>
            <a:rect l="l" t="t" r="r" b="b"/>
            <a:pathLst>
              <a:path w="8055784" h="6753839">
                <a:moveTo>
                  <a:pt x="0" y="0"/>
                </a:moveTo>
                <a:lnTo>
                  <a:pt x="8055784" y="0"/>
                </a:lnTo>
                <a:lnTo>
                  <a:pt x="8055784" y="6753838"/>
                </a:lnTo>
                <a:lnTo>
                  <a:pt x="0" y="6753838"/>
                </a:lnTo>
                <a:lnTo>
                  <a:pt x="0" y="0"/>
                </a:lnTo>
                <a:close/>
              </a:path>
            </a:pathLst>
          </a:custGeom>
          <a:blipFill>
            <a:blip r:embed="rId3"/>
            <a:stretch>
              <a:fillRect/>
            </a:stretch>
          </a:blipFill>
        </p:spPr>
      </p:sp>
      <p:grpSp>
        <p:nvGrpSpPr>
          <p:cNvPr id="4" name="Group 4"/>
          <p:cNvGrpSpPr/>
          <p:nvPr/>
        </p:nvGrpSpPr>
        <p:grpSpPr>
          <a:xfrm>
            <a:off x="9879196" y="1236778"/>
            <a:ext cx="7380104" cy="7813445"/>
            <a:chOff x="0" y="0"/>
            <a:chExt cx="9840139" cy="10417926"/>
          </a:xfrm>
        </p:grpSpPr>
        <p:sp>
          <p:nvSpPr>
            <p:cNvPr id="5" name="AutoShape 5"/>
            <p:cNvSpPr/>
            <p:nvPr/>
          </p:nvSpPr>
          <p:spPr>
            <a:xfrm>
              <a:off x="0" y="6583915"/>
              <a:ext cx="9840139" cy="12700"/>
            </a:xfrm>
            <a:prstGeom prst="rect">
              <a:avLst/>
            </a:prstGeom>
            <a:solidFill>
              <a:srgbClr val="1C5739"/>
            </a:solidFill>
          </p:spPr>
        </p:sp>
        <p:sp>
          <p:nvSpPr>
            <p:cNvPr id="6" name="TextBox 6"/>
            <p:cNvSpPr txBox="1"/>
            <p:nvPr/>
          </p:nvSpPr>
          <p:spPr>
            <a:xfrm>
              <a:off x="0" y="-38100"/>
              <a:ext cx="9840139" cy="6013874"/>
            </a:xfrm>
            <a:prstGeom prst="rect">
              <a:avLst/>
            </a:prstGeom>
          </p:spPr>
          <p:txBody>
            <a:bodyPr lIns="0" tIns="0" rIns="0" bIns="0" rtlCol="0" anchor="t">
              <a:spAutoFit/>
            </a:bodyPr>
            <a:lstStyle/>
            <a:p>
              <a:pPr marL="0" lvl="0" indent="0">
                <a:lnSpc>
                  <a:spcPts val="8690"/>
                </a:lnSpc>
              </a:pPr>
              <a:r>
                <a:rPr lang="en-US" sz="7900" spc="276">
                  <a:solidFill>
                    <a:srgbClr val="040506"/>
                  </a:solidFill>
                  <a:latin typeface="Codec Pro Bold"/>
                </a:rPr>
                <a:t>Connecting with Stakeholder Needs:</a:t>
              </a:r>
            </a:p>
          </p:txBody>
        </p:sp>
        <p:sp>
          <p:nvSpPr>
            <p:cNvPr id="7" name="TextBox 7"/>
            <p:cNvSpPr txBox="1"/>
            <p:nvPr/>
          </p:nvSpPr>
          <p:spPr>
            <a:xfrm>
              <a:off x="0" y="7420656"/>
              <a:ext cx="9840139" cy="2997270"/>
            </a:xfrm>
            <a:prstGeom prst="rect">
              <a:avLst/>
            </a:prstGeom>
          </p:spPr>
          <p:txBody>
            <a:bodyPr lIns="0" tIns="0" rIns="0" bIns="0" rtlCol="0" anchor="t">
              <a:spAutoFit/>
            </a:bodyPr>
            <a:lstStyle/>
            <a:p>
              <a:pPr marL="0" lvl="0" indent="0">
                <a:lnSpc>
                  <a:spcPts val="2622"/>
                </a:lnSpc>
              </a:pPr>
              <a:r>
                <a:rPr lang="en-US" sz="1872" spc="183">
                  <a:solidFill>
                    <a:srgbClr val="040506"/>
                  </a:solidFill>
                  <a:latin typeface="Open Sauce"/>
                </a:rPr>
                <a:t>My findings directly address the needs of public health stakeholders by providing actionable recommendations to improve vaccination strategies. By leveraging my predictive models, stakeholders can tailor interventions to target specific demographic groups and address vaccine hesitancy effectively.</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descr="Abstract Minimalist Dots Shapes"/>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992411" y="2363810"/>
            <a:ext cx="7261733" cy="5716996"/>
            <a:chOff x="0" y="0"/>
            <a:chExt cx="3730237" cy="2936730"/>
          </a:xfrm>
        </p:grpSpPr>
        <p:sp>
          <p:nvSpPr>
            <p:cNvPr id="4" name="Freeform 4"/>
            <p:cNvSpPr/>
            <p:nvPr/>
          </p:nvSpPr>
          <p:spPr>
            <a:xfrm>
              <a:off x="0" y="0"/>
              <a:ext cx="3730237" cy="2936730"/>
            </a:xfrm>
            <a:custGeom>
              <a:avLst/>
              <a:gdLst/>
              <a:ahLst/>
              <a:cxnLst/>
              <a:rect l="l" t="t" r="r" b="b"/>
              <a:pathLst>
                <a:path w="3730237" h="2936730">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1C5739"/>
            </a:solidFill>
          </p:spPr>
        </p:sp>
      </p:grpSp>
      <p:grpSp>
        <p:nvGrpSpPr>
          <p:cNvPr id="5" name="Group 5"/>
          <p:cNvGrpSpPr/>
          <p:nvPr/>
        </p:nvGrpSpPr>
        <p:grpSpPr>
          <a:xfrm>
            <a:off x="7266012" y="1896318"/>
            <a:ext cx="10914916" cy="7025173"/>
            <a:chOff x="0" y="0"/>
            <a:chExt cx="5513070" cy="3548380"/>
          </a:xfrm>
        </p:grpSpPr>
        <p:sp>
          <p:nvSpPr>
            <p:cNvPr id="6" name="Freeform 6"/>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4"/>
              <a:stretch>
                <a:fillRect t="-1375" b="-1782"/>
              </a:stretch>
            </a:blipFill>
          </p:spPr>
        </p:sp>
      </p:grpSp>
      <p:grpSp>
        <p:nvGrpSpPr>
          <p:cNvPr id="7" name="Group 7"/>
          <p:cNvGrpSpPr/>
          <p:nvPr/>
        </p:nvGrpSpPr>
        <p:grpSpPr>
          <a:xfrm>
            <a:off x="1028700" y="1170243"/>
            <a:ext cx="5878448" cy="7618757"/>
            <a:chOff x="0" y="0"/>
            <a:chExt cx="7837930" cy="10158343"/>
          </a:xfrm>
        </p:grpSpPr>
        <p:sp>
          <p:nvSpPr>
            <p:cNvPr id="8" name="TextBox 8"/>
            <p:cNvSpPr txBox="1"/>
            <p:nvPr/>
          </p:nvSpPr>
          <p:spPr>
            <a:xfrm>
              <a:off x="0" y="-104775"/>
              <a:ext cx="7837930" cy="1565275"/>
            </a:xfrm>
            <a:prstGeom prst="rect">
              <a:avLst/>
            </a:prstGeom>
          </p:spPr>
          <p:txBody>
            <a:bodyPr lIns="0" tIns="0" rIns="0" bIns="0" rtlCol="0" anchor="t">
              <a:spAutoFit/>
            </a:bodyPr>
            <a:lstStyle/>
            <a:p>
              <a:pPr marL="0" lvl="0" indent="0" algn="ctr">
                <a:lnSpc>
                  <a:spcPts val="8640"/>
                </a:lnSpc>
              </a:pPr>
              <a:r>
                <a:rPr lang="en-US" sz="7200" spc="252">
                  <a:solidFill>
                    <a:srgbClr val="040506"/>
                  </a:solidFill>
                  <a:latin typeface="Codec Pro Ultra-Bold"/>
                </a:rPr>
                <a:t>Conclusion:</a:t>
              </a:r>
            </a:p>
          </p:txBody>
        </p:sp>
        <p:sp>
          <p:nvSpPr>
            <p:cNvPr id="9" name="TextBox 9"/>
            <p:cNvSpPr txBox="1"/>
            <p:nvPr/>
          </p:nvSpPr>
          <p:spPr>
            <a:xfrm>
              <a:off x="0" y="1759711"/>
              <a:ext cx="7837930" cy="8398632"/>
            </a:xfrm>
            <a:prstGeom prst="rect">
              <a:avLst/>
            </a:prstGeom>
          </p:spPr>
          <p:txBody>
            <a:bodyPr lIns="0" tIns="0" rIns="0" bIns="0" rtlCol="0" anchor="t">
              <a:spAutoFit/>
            </a:bodyPr>
            <a:lstStyle/>
            <a:p>
              <a:pPr marL="0" lvl="0" indent="0" algn="ctr">
                <a:lnSpc>
                  <a:spcPts val="3841"/>
                </a:lnSpc>
              </a:pPr>
              <a:r>
                <a:rPr lang="en-US" sz="2955" spc="289">
                  <a:solidFill>
                    <a:srgbClr val="040506"/>
                  </a:solidFill>
                  <a:latin typeface="Open Sauce"/>
                </a:rPr>
                <a:t>The project offers valuable insights to enhance public health initiatives aimed at increasing vaccination coverage during flu outbreaks. By leveraging data-driven approaches, stakeholders can develop targeted interventions that resonate with the community and ultimately save lives.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773821">
            <a:off x="10036024" y="4365564"/>
            <a:ext cx="313833" cy="8482349"/>
            <a:chOff x="0" y="0"/>
            <a:chExt cx="82656" cy="2234034"/>
          </a:xfrm>
        </p:grpSpPr>
        <p:sp>
          <p:nvSpPr>
            <p:cNvPr id="4" name="Freeform 4"/>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5" name="TextBox 5"/>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rot="773821">
            <a:off x="3741572" y="-4834013"/>
            <a:ext cx="313833" cy="8482349"/>
            <a:chOff x="0" y="0"/>
            <a:chExt cx="82656" cy="2234034"/>
          </a:xfrm>
        </p:grpSpPr>
        <p:sp>
          <p:nvSpPr>
            <p:cNvPr id="7" name="Freeform 7"/>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8" name="TextBox 8"/>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514350" y="2474457"/>
            <a:ext cx="9797647" cy="6615101"/>
          </a:xfrm>
          <a:custGeom>
            <a:avLst/>
            <a:gdLst/>
            <a:ahLst/>
            <a:cxnLst/>
            <a:rect l="l" t="t" r="r" b="b"/>
            <a:pathLst>
              <a:path w="9797647" h="6615101">
                <a:moveTo>
                  <a:pt x="0" y="0"/>
                </a:moveTo>
                <a:lnTo>
                  <a:pt x="9797647" y="0"/>
                </a:lnTo>
                <a:lnTo>
                  <a:pt x="9797647" y="6615100"/>
                </a:lnTo>
                <a:lnTo>
                  <a:pt x="0" y="6615100"/>
                </a:lnTo>
                <a:lnTo>
                  <a:pt x="0" y="0"/>
                </a:lnTo>
                <a:close/>
              </a:path>
            </a:pathLst>
          </a:custGeom>
          <a:blipFill>
            <a:blip r:embed="rId3"/>
            <a:stretch>
              <a:fillRect/>
            </a:stretch>
          </a:blipFill>
        </p:spPr>
      </p:sp>
      <p:sp>
        <p:nvSpPr>
          <p:cNvPr id="10" name="TextBox 10"/>
          <p:cNvSpPr txBox="1"/>
          <p:nvPr/>
        </p:nvSpPr>
        <p:spPr>
          <a:xfrm>
            <a:off x="11354957" y="1658014"/>
            <a:ext cx="5904343" cy="2571750"/>
          </a:xfrm>
          <a:prstGeom prst="rect">
            <a:avLst/>
          </a:prstGeom>
        </p:spPr>
        <p:txBody>
          <a:bodyPr lIns="0" tIns="0" rIns="0" bIns="0" rtlCol="0" anchor="t">
            <a:spAutoFit/>
          </a:bodyPr>
          <a:lstStyle/>
          <a:p>
            <a:pPr marL="0" lvl="0" indent="0">
              <a:lnSpc>
                <a:spcPts val="9600"/>
              </a:lnSpc>
            </a:pPr>
            <a:r>
              <a:rPr lang="en-US" sz="8000" spc="864">
                <a:solidFill>
                  <a:srgbClr val="1C5739"/>
                </a:solidFill>
                <a:latin typeface="Codec Pro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1C5739"/>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2193216" y="1415447"/>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1C5739"/>
            </a:solidFill>
          </p:spPr>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0875104" y="1028700"/>
            <a:ext cx="6155596" cy="7554260"/>
          </a:xfrm>
          <a:custGeom>
            <a:avLst/>
            <a:gdLst/>
            <a:ahLst/>
            <a:cxnLst/>
            <a:rect l="l" t="t" r="r" b="b"/>
            <a:pathLst>
              <a:path w="6155596" h="7554260">
                <a:moveTo>
                  <a:pt x="0" y="0"/>
                </a:moveTo>
                <a:lnTo>
                  <a:pt x="6155596" y="0"/>
                </a:lnTo>
                <a:lnTo>
                  <a:pt x="6155596" y="7554260"/>
                </a:lnTo>
                <a:lnTo>
                  <a:pt x="0" y="7554260"/>
                </a:lnTo>
                <a:lnTo>
                  <a:pt x="0" y="0"/>
                </a:lnTo>
                <a:close/>
              </a:path>
            </a:pathLst>
          </a:custGeom>
          <a:blipFill>
            <a:blip r:embed="rId4"/>
            <a:stretch>
              <a:fillRect l="-68947" r="-80563" b="-13856"/>
            </a:stretch>
          </a:blipFill>
        </p:spPr>
      </p:sp>
      <p:sp>
        <p:nvSpPr>
          <p:cNvPr id="13" name="TextBox 13"/>
          <p:cNvSpPr txBox="1"/>
          <p:nvPr/>
        </p:nvSpPr>
        <p:spPr>
          <a:xfrm>
            <a:off x="5213112" y="1316966"/>
            <a:ext cx="5661991" cy="1439372"/>
          </a:xfrm>
          <a:prstGeom prst="rect">
            <a:avLst/>
          </a:prstGeom>
        </p:spPr>
        <p:txBody>
          <a:bodyPr lIns="0" tIns="0" rIns="0" bIns="0" rtlCol="0" anchor="t">
            <a:spAutoFit/>
          </a:bodyPr>
          <a:lstStyle/>
          <a:p>
            <a:pPr>
              <a:lnSpc>
                <a:spcPts val="10858"/>
              </a:lnSpc>
            </a:pPr>
            <a:r>
              <a:rPr lang="en-US" sz="7868" spc="771">
                <a:solidFill>
                  <a:srgbClr val="231F20"/>
                </a:solidFill>
                <a:latin typeface="Codec Pro ExtraBold"/>
              </a:rPr>
              <a:t>Contents</a:t>
            </a:r>
          </a:p>
        </p:txBody>
      </p:sp>
      <p:sp>
        <p:nvSpPr>
          <p:cNvPr id="14" name="TextBox 14"/>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01</a:t>
            </a:r>
          </a:p>
        </p:txBody>
      </p:sp>
      <p:sp>
        <p:nvSpPr>
          <p:cNvPr id="15" name="TextBox 15"/>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02</a:t>
            </a:r>
          </a:p>
        </p:txBody>
      </p:sp>
      <p:sp>
        <p:nvSpPr>
          <p:cNvPr id="16" name="TextBox 16"/>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03</a:t>
            </a:r>
          </a:p>
        </p:txBody>
      </p:sp>
      <p:sp>
        <p:nvSpPr>
          <p:cNvPr id="17" name="TextBox 17"/>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04</a:t>
            </a:r>
          </a:p>
        </p:txBody>
      </p:sp>
      <p:sp>
        <p:nvSpPr>
          <p:cNvPr id="18" name="TextBox 18"/>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05</a:t>
            </a:r>
          </a:p>
        </p:txBody>
      </p:sp>
      <p:sp>
        <p:nvSpPr>
          <p:cNvPr id="19" name="TextBox 19"/>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06</a:t>
            </a:r>
          </a:p>
        </p:txBody>
      </p:sp>
      <p:sp>
        <p:nvSpPr>
          <p:cNvPr id="20" name="TextBox 20"/>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07</a:t>
            </a:r>
          </a:p>
        </p:txBody>
      </p:sp>
      <p:sp>
        <p:nvSpPr>
          <p:cNvPr id="21" name="TextBox 21"/>
          <p:cNvSpPr txBox="1"/>
          <p:nvPr/>
        </p:nvSpPr>
        <p:spPr>
          <a:xfrm>
            <a:off x="5400737" y="3333137"/>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Introduction</a:t>
            </a:r>
          </a:p>
        </p:txBody>
      </p:sp>
      <p:sp>
        <p:nvSpPr>
          <p:cNvPr id="22" name="TextBox 22"/>
          <p:cNvSpPr txBox="1"/>
          <p:nvPr/>
        </p:nvSpPr>
        <p:spPr>
          <a:xfrm>
            <a:off x="5400737" y="4127355"/>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Open Sauce"/>
              </a:rPr>
              <a:t>Project Goals</a:t>
            </a:r>
          </a:p>
        </p:txBody>
      </p:sp>
      <p:sp>
        <p:nvSpPr>
          <p:cNvPr id="23" name="TextBox 23"/>
          <p:cNvSpPr txBox="1"/>
          <p:nvPr/>
        </p:nvSpPr>
        <p:spPr>
          <a:xfrm>
            <a:off x="5400737"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Data Overview</a:t>
            </a:r>
          </a:p>
        </p:txBody>
      </p:sp>
      <p:sp>
        <p:nvSpPr>
          <p:cNvPr id="24" name="TextBox 24"/>
          <p:cNvSpPr txBox="1"/>
          <p:nvPr/>
        </p:nvSpPr>
        <p:spPr>
          <a:xfrm>
            <a:off x="5400737"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Methods</a:t>
            </a:r>
          </a:p>
        </p:txBody>
      </p:sp>
      <p:sp>
        <p:nvSpPr>
          <p:cNvPr id="25" name="TextBox 25"/>
          <p:cNvSpPr txBox="1"/>
          <p:nvPr/>
        </p:nvSpPr>
        <p:spPr>
          <a:xfrm>
            <a:off x="5400737"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Results</a:t>
            </a:r>
          </a:p>
        </p:txBody>
      </p:sp>
      <p:sp>
        <p:nvSpPr>
          <p:cNvPr id="26" name="TextBox 26"/>
          <p:cNvSpPr txBox="1"/>
          <p:nvPr/>
        </p:nvSpPr>
        <p:spPr>
          <a:xfrm>
            <a:off x="5400737"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Future Goals</a:t>
            </a:r>
          </a:p>
        </p:txBody>
      </p:sp>
      <p:sp>
        <p:nvSpPr>
          <p:cNvPr id="27" name="TextBox 27"/>
          <p:cNvSpPr txBox="1"/>
          <p:nvPr/>
        </p:nvSpPr>
        <p:spPr>
          <a:xfrm>
            <a:off x="5400737" y="8279265"/>
            <a:ext cx="6076629" cy="85669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Open Sauce"/>
              </a:rPr>
              <a:t>Connecting with Stakeholder Needs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Orbit - striped circle"/>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descr="Orbit - striped circle"/>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471716" y="5753228"/>
            <a:ext cx="6349438" cy="3051175"/>
          </a:xfrm>
          <a:prstGeom prst="rect">
            <a:avLst/>
          </a:prstGeom>
        </p:spPr>
        <p:txBody>
          <a:bodyPr lIns="0" tIns="0" rIns="0" bIns="0" rtlCol="0" anchor="t">
            <a:spAutoFit/>
          </a:bodyPr>
          <a:lstStyle/>
          <a:p>
            <a:pPr marL="0" lvl="0" indent="0">
              <a:lnSpc>
                <a:spcPts val="3499"/>
              </a:lnSpc>
              <a:spcBef>
                <a:spcPct val="0"/>
              </a:spcBef>
            </a:pPr>
            <a:r>
              <a:rPr lang="en-US" sz="2499" spc="24">
                <a:solidFill>
                  <a:srgbClr val="1C5739"/>
                </a:solidFill>
                <a:latin typeface="Open Sauce Italics"/>
              </a:rPr>
              <a:t>My predictive analysis project aimed at improving vaccination rates during flu outbreaks, specifically focusing on the H1N1 flu vaccine. Our project addresses the pressing need to enhance public health strategies to combat infectious diseases effectively.</a:t>
            </a:r>
          </a:p>
        </p:txBody>
      </p:sp>
      <p:grpSp>
        <p:nvGrpSpPr>
          <p:cNvPr id="6" name="Group 6"/>
          <p:cNvGrpSpPr/>
          <p:nvPr/>
        </p:nvGrpSpPr>
        <p:grpSpPr>
          <a:xfrm>
            <a:off x="1028700" y="1306720"/>
            <a:ext cx="7998718" cy="7951580"/>
            <a:chOff x="0" y="0"/>
            <a:chExt cx="6671310" cy="6631995"/>
          </a:xfrm>
        </p:grpSpPr>
        <p:sp>
          <p:nvSpPr>
            <p:cNvPr id="7" name="Freeform 7"/>
            <p:cNvSpPr/>
            <p:nvPr/>
          </p:nvSpPr>
          <p:spPr>
            <a:xfrm>
              <a:off x="0" y="0"/>
              <a:ext cx="6671310" cy="6631994"/>
            </a:xfrm>
            <a:custGeom>
              <a:avLst/>
              <a:gdLst/>
              <a:ahLst/>
              <a:cxnLst/>
              <a:rect l="l" t="t" r="r" b="b"/>
              <a:pathLst>
                <a:path w="6671310" h="6631994">
                  <a:moveTo>
                    <a:pt x="3340100" y="3315997"/>
                  </a:moveTo>
                  <a:lnTo>
                    <a:pt x="3329940" y="3315997"/>
                  </a:lnTo>
                  <a:lnTo>
                    <a:pt x="3329940" y="0"/>
                  </a:lnTo>
                  <a:cubicBezTo>
                    <a:pt x="1490980" y="0"/>
                    <a:pt x="0" y="1484171"/>
                    <a:pt x="0" y="3315997"/>
                  </a:cubicBezTo>
                  <a:cubicBezTo>
                    <a:pt x="0" y="5147824"/>
                    <a:pt x="1490980" y="6631994"/>
                    <a:pt x="3331210" y="6631994"/>
                  </a:cubicBezTo>
                  <a:lnTo>
                    <a:pt x="3340100" y="6631994"/>
                  </a:lnTo>
                  <a:cubicBezTo>
                    <a:pt x="5180330" y="6631994"/>
                    <a:pt x="6671310" y="5147824"/>
                    <a:pt x="6671310" y="3315997"/>
                  </a:cubicBezTo>
                  <a:lnTo>
                    <a:pt x="3340100" y="3315997"/>
                  </a:lnTo>
                  <a:close/>
                </a:path>
              </a:pathLst>
            </a:custGeom>
            <a:blipFill>
              <a:blip r:embed="rId5"/>
              <a:stretch>
                <a:fillRect l="-19156" r="-52823"/>
              </a:stretch>
            </a:blipFill>
          </p:spPr>
        </p:sp>
      </p:grpSp>
      <p:sp>
        <p:nvSpPr>
          <p:cNvPr id="8" name="TextBox 8"/>
          <p:cNvSpPr txBox="1"/>
          <p:nvPr/>
        </p:nvSpPr>
        <p:spPr>
          <a:xfrm>
            <a:off x="5965030" y="1875132"/>
            <a:ext cx="10087402" cy="1086771"/>
          </a:xfrm>
          <a:prstGeom prst="rect">
            <a:avLst/>
          </a:prstGeom>
        </p:spPr>
        <p:txBody>
          <a:bodyPr lIns="0" tIns="0" rIns="0" bIns="0" rtlCol="0" anchor="t">
            <a:spAutoFit/>
          </a:bodyPr>
          <a:lstStyle/>
          <a:p>
            <a:pPr marL="0" lvl="0" indent="0">
              <a:lnSpc>
                <a:spcPts val="7504"/>
              </a:lnSpc>
            </a:pPr>
            <a:r>
              <a:rPr lang="en-US" sz="6822" spc="668">
                <a:solidFill>
                  <a:srgbClr val="1C5739"/>
                </a:solidFill>
                <a:latin typeface="Codec Pro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descr="Phone and Megaphone Icon"/>
          <p:cNvSpPr/>
          <p:nvPr/>
        </p:nvSpPr>
        <p:spPr>
          <a:xfrm>
            <a:off x="9283120" y="3851870"/>
            <a:ext cx="3936710" cy="4686559"/>
          </a:xfrm>
          <a:custGeom>
            <a:avLst/>
            <a:gdLst/>
            <a:ahLst/>
            <a:cxnLst/>
            <a:rect l="l" t="t" r="r" b="b"/>
            <a:pathLst>
              <a:path w="3936710" h="4686559">
                <a:moveTo>
                  <a:pt x="0" y="0"/>
                </a:moveTo>
                <a:lnTo>
                  <a:pt x="3936709" y="0"/>
                </a:lnTo>
                <a:lnTo>
                  <a:pt x="3936709" y="4686559"/>
                </a:lnTo>
                <a:lnTo>
                  <a:pt x="0" y="46865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3132000"/>
            <a:ext cx="7873420" cy="6126300"/>
          </a:xfrm>
          <a:custGeom>
            <a:avLst/>
            <a:gdLst/>
            <a:ahLst/>
            <a:cxnLst/>
            <a:rect l="l" t="t" r="r" b="b"/>
            <a:pathLst>
              <a:path w="7873420" h="6126300">
                <a:moveTo>
                  <a:pt x="0" y="0"/>
                </a:moveTo>
                <a:lnTo>
                  <a:pt x="7873420" y="0"/>
                </a:lnTo>
                <a:lnTo>
                  <a:pt x="7873420" y="6126300"/>
                </a:lnTo>
                <a:lnTo>
                  <a:pt x="0" y="6126300"/>
                </a:lnTo>
                <a:lnTo>
                  <a:pt x="0" y="0"/>
                </a:lnTo>
                <a:close/>
              </a:path>
            </a:pathLst>
          </a:custGeom>
          <a:blipFill>
            <a:blip r:embed="rId4"/>
            <a:stretch>
              <a:fillRect t="-5841" b="-5151"/>
            </a:stretch>
          </a:blipFill>
        </p:spPr>
      </p:sp>
      <p:sp>
        <p:nvSpPr>
          <p:cNvPr id="4" name="TextBox 4"/>
          <p:cNvSpPr txBox="1"/>
          <p:nvPr/>
        </p:nvSpPr>
        <p:spPr>
          <a:xfrm>
            <a:off x="1028700" y="768593"/>
            <a:ext cx="8115300" cy="904875"/>
          </a:xfrm>
          <a:prstGeom prst="rect">
            <a:avLst/>
          </a:prstGeom>
        </p:spPr>
        <p:txBody>
          <a:bodyPr lIns="0" tIns="0" rIns="0" bIns="0" rtlCol="0" anchor="t">
            <a:spAutoFit/>
          </a:bodyPr>
          <a:lstStyle/>
          <a:p>
            <a:pPr marL="0" lvl="0" indent="0">
              <a:lnSpc>
                <a:spcPts val="6426"/>
              </a:lnSpc>
            </a:pPr>
            <a:r>
              <a:rPr lang="en-US" sz="5355" spc="524">
                <a:solidFill>
                  <a:srgbClr val="231F20"/>
                </a:solidFill>
                <a:latin typeface="Codec Pro Bold"/>
              </a:rPr>
              <a:t>Project Goals</a:t>
            </a:r>
          </a:p>
        </p:txBody>
      </p:sp>
      <p:grpSp>
        <p:nvGrpSpPr>
          <p:cNvPr id="5" name="Group 5"/>
          <p:cNvGrpSpPr/>
          <p:nvPr/>
        </p:nvGrpSpPr>
        <p:grpSpPr>
          <a:xfrm>
            <a:off x="12057082" y="3132000"/>
            <a:ext cx="5202218" cy="6023686"/>
            <a:chOff x="0" y="0"/>
            <a:chExt cx="6936291" cy="8031582"/>
          </a:xfrm>
        </p:grpSpPr>
        <p:sp>
          <p:nvSpPr>
            <p:cNvPr id="6" name="TextBox 6"/>
            <p:cNvSpPr txBox="1"/>
            <p:nvPr/>
          </p:nvSpPr>
          <p:spPr>
            <a:xfrm>
              <a:off x="0" y="-28575"/>
              <a:ext cx="6936291" cy="3563785"/>
            </a:xfrm>
            <a:prstGeom prst="rect">
              <a:avLst/>
            </a:prstGeom>
          </p:spPr>
          <p:txBody>
            <a:bodyPr lIns="0" tIns="0" rIns="0" bIns="0" rtlCol="0" anchor="t">
              <a:spAutoFit/>
            </a:bodyPr>
            <a:lstStyle/>
            <a:p>
              <a:pPr marL="0" lvl="0" indent="0" algn="l">
                <a:lnSpc>
                  <a:spcPts val="3582"/>
                </a:lnSpc>
                <a:spcBef>
                  <a:spcPct val="0"/>
                </a:spcBef>
              </a:pPr>
              <a:r>
                <a:rPr lang="en-US" sz="2755" u="none" spc="270">
                  <a:solidFill>
                    <a:srgbClr val="231F20"/>
                  </a:solidFill>
                  <a:latin typeface="Open Sauce"/>
                </a:rPr>
                <a:t>Our primary goal is to predict individuals' likelihood of receiving the H1N1 flu vaccine during the 2009 pandemic.</a:t>
              </a:r>
            </a:p>
          </p:txBody>
        </p:sp>
        <p:sp>
          <p:nvSpPr>
            <p:cNvPr id="7" name="TextBox 7"/>
            <p:cNvSpPr txBox="1"/>
            <p:nvPr/>
          </p:nvSpPr>
          <p:spPr>
            <a:xfrm>
              <a:off x="0" y="4100479"/>
              <a:ext cx="6936291" cy="3931102"/>
            </a:xfrm>
            <a:prstGeom prst="rect">
              <a:avLst/>
            </a:prstGeom>
          </p:spPr>
          <p:txBody>
            <a:bodyPr lIns="0" tIns="0" rIns="0" bIns="0" rtlCol="0" anchor="t">
              <a:spAutoFit/>
            </a:bodyPr>
            <a:lstStyle/>
            <a:p>
              <a:pPr marL="0" lvl="0" indent="0" algn="l">
                <a:lnSpc>
                  <a:spcPts val="3954"/>
                </a:lnSpc>
                <a:spcBef>
                  <a:spcPct val="0"/>
                </a:spcBef>
              </a:pPr>
              <a:r>
                <a:rPr lang="en-US" sz="2471" u="none" spc="242">
                  <a:solidFill>
                    <a:srgbClr val="231F20"/>
                  </a:solidFill>
                  <a:latin typeface="Open Sauce"/>
                </a:rPr>
                <a:t>By understanding the factors influencing vaccination behavior, we aim to provide actionable insights to public health stakeholders.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536700" y="0"/>
            <a:ext cx="6092557" cy="10287000"/>
          </a:xfrm>
          <a:custGeom>
            <a:avLst/>
            <a:gdLst/>
            <a:ahLst/>
            <a:cxnLst/>
            <a:rect l="l" t="t" r="r" b="b"/>
            <a:pathLst>
              <a:path w="6092557" h="10287000">
                <a:moveTo>
                  <a:pt x="0" y="0"/>
                </a:moveTo>
                <a:lnTo>
                  <a:pt x="6092557" y="0"/>
                </a:lnTo>
                <a:lnTo>
                  <a:pt x="6092557" y="10287000"/>
                </a:lnTo>
                <a:lnTo>
                  <a:pt x="0" y="10287000"/>
                </a:lnTo>
                <a:lnTo>
                  <a:pt x="0" y="0"/>
                </a:lnTo>
                <a:close/>
              </a:path>
            </a:pathLst>
          </a:custGeom>
          <a:blipFill>
            <a:blip r:embed="rId3"/>
            <a:stretch>
              <a:fillRect l="-78425" r="-75303"/>
            </a:stretch>
          </a:blipFill>
        </p:spPr>
      </p:sp>
      <p:grpSp>
        <p:nvGrpSpPr>
          <p:cNvPr id="4" name="Group 4"/>
          <p:cNvGrpSpPr/>
          <p:nvPr/>
        </p:nvGrpSpPr>
        <p:grpSpPr>
          <a:xfrm>
            <a:off x="0" y="-164045"/>
            <a:ext cx="1536700" cy="10451045"/>
            <a:chOff x="0" y="0"/>
            <a:chExt cx="404728" cy="2752539"/>
          </a:xfrm>
        </p:grpSpPr>
        <p:sp>
          <p:nvSpPr>
            <p:cNvPr id="5" name="Freeform 5"/>
            <p:cNvSpPr/>
            <p:nvPr/>
          </p:nvSpPr>
          <p:spPr>
            <a:xfrm>
              <a:off x="0" y="0"/>
              <a:ext cx="404728" cy="2752539"/>
            </a:xfrm>
            <a:custGeom>
              <a:avLst/>
              <a:gdLst/>
              <a:ahLst/>
              <a:cxnLst/>
              <a:rect l="l" t="t" r="r" b="b"/>
              <a:pathLst>
                <a:path w="404728" h="2752539">
                  <a:moveTo>
                    <a:pt x="0" y="0"/>
                  </a:moveTo>
                  <a:lnTo>
                    <a:pt x="404728" y="0"/>
                  </a:lnTo>
                  <a:lnTo>
                    <a:pt x="404728" y="2752539"/>
                  </a:lnTo>
                  <a:lnTo>
                    <a:pt x="0" y="2752539"/>
                  </a:lnTo>
                  <a:close/>
                </a:path>
              </a:pathLst>
            </a:custGeom>
            <a:solidFill>
              <a:srgbClr val="1C5739"/>
            </a:solidFill>
          </p:spPr>
        </p:sp>
        <p:sp>
          <p:nvSpPr>
            <p:cNvPr id="6" name="TextBox 6"/>
            <p:cNvSpPr txBox="1"/>
            <p:nvPr/>
          </p:nvSpPr>
          <p:spPr>
            <a:xfrm>
              <a:off x="0" y="-66675"/>
              <a:ext cx="404728" cy="2819214"/>
            </a:xfrm>
            <a:prstGeom prst="rect">
              <a:avLst/>
            </a:prstGeom>
          </p:spPr>
          <p:txBody>
            <a:bodyPr lIns="50800" tIns="50800" rIns="50800" bIns="50800" rtlCol="0" anchor="ctr"/>
            <a:lstStyle/>
            <a:p>
              <a:pPr algn="ctr">
                <a:lnSpc>
                  <a:spcPts val="3150"/>
                </a:lnSpc>
              </a:pPr>
              <a:endParaRPr/>
            </a:p>
          </p:txBody>
        </p:sp>
      </p:grpSp>
      <p:grpSp>
        <p:nvGrpSpPr>
          <p:cNvPr id="7" name="Group 7"/>
          <p:cNvGrpSpPr/>
          <p:nvPr/>
        </p:nvGrpSpPr>
        <p:grpSpPr>
          <a:xfrm>
            <a:off x="9067800" y="1631282"/>
            <a:ext cx="8408404" cy="6114385"/>
            <a:chOff x="0" y="0"/>
            <a:chExt cx="11211206" cy="8152513"/>
          </a:xfrm>
        </p:grpSpPr>
        <p:sp>
          <p:nvSpPr>
            <p:cNvPr id="8" name="TextBox 8"/>
            <p:cNvSpPr txBox="1"/>
            <p:nvPr/>
          </p:nvSpPr>
          <p:spPr>
            <a:xfrm>
              <a:off x="0" y="38100"/>
              <a:ext cx="11211206" cy="1378744"/>
            </a:xfrm>
            <a:prstGeom prst="rect">
              <a:avLst/>
            </a:prstGeom>
          </p:spPr>
          <p:txBody>
            <a:bodyPr lIns="0" tIns="0" rIns="0" bIns="0" rtlCol="0" anchor="t">
              <a:spAutoFit/>
            </a:bodyPr>
            <a:lstStyle/>
            <a:p>
              <a:pPr marL="0" lvl="0" indent="0" algn="l">
                <a:lnSpc>
                  <a:spcPts val="6820"/>
                </a:lnSpc>
                <a:spcBef>
                  <a:spcPct val="0"/>
                </a:spcBef>
              </a:pPr>
              <a:r>
                <a:rPr lang="en-US" sz="7031" u="none" spc="689">
                  <a:solidFill>
                    <a:srgbClr val="231F20"/>
                  </a:solidFill>
                  <a:latin typeface="Codec Pro Bold"/>
                </a:rPr>
                <a:t>DATA OVERVIEW</a:t>
              </a:r>
            </a:p>
          </p:txBody>
        </p:sp>
        <p:sp>
          <p:nvSpPr>
            <p:cNvPr id="9" name="TextBox 9"/>
            <p:cNvSpPr txBox="1"/>
            <p:nvPr/>
          </p:nvSpPr>
          <p:spPr>
            <a:xfrm>
              <a:off x="0" y="2860844"/>
              <a:ext cx="11211206" cy="990600"/>
            </a:xfrm>
            <a:prstGeom prst="rect">
              <a:avLst/>
            </a:prstGeom>
          </p:spPr>
          <p:txBody>
            <a:bodyPr lIns="0" tIns="0" rIns="0" bIns="0" rtlCol="0" anchor="t">
              <a:spAutoFit/>
            </a:bodyPr>
            <a:lstStyle/>
            <a:p>
              <a:pPr marL="0" lvl="0" indent="0" algn="l">
                <a:lnSpc>
                  <a:spcPts val="2943"/>
                </a:lnSpc>
                <a:spcBef>
                  <a:spcPct val="0"/>
                </a:spcBef>
              </a:pPr>
              <a:r>
                <a:rPr lang="en-US" sz="2453" spc="240">
                  <a:solidFill>
                    <a:srgbClr val="231F20"/>
                  </a:solidFill>
                  <a:latin typeface="Open Sauce"/>
                </a:rPr>
                <a:t>A</a:t>
              </a:r>
              <a:r>
                <a:rPr lang="en-US" sz="2453" u="none" spc="240">
                  <a:solidFill>
                    <a:srgbClr val="231F20"/>
                  </a:solidFill>
                  <a:latin typeface="Open Sauce"/>
                </a:rPr>
                <a:t>nalyzed data from the 2009 National Flu vaccination Survey</a:t>
              </a:r>
            </a:p>
          </p:txBody>
        </p:sp>
        <p:sp>
          <p:nvSpPr>
            <p:cNvPr id="10" name="TextBox 10"/>
            <p:cNvSpPr txBox="1"/>
            <p:nvPr/>
          </p:nvSpPr>
          <p:spPr>
            <a:xfrm>
              <a:off x="0" y="5125679"/>
              <a:ext cx="11211206" cy="914400"/>
            </a:xfrm>
            <a:prstGeom prst="rect">
              <a:avLst/>
            </a:prstGeom>
          </p:spPr>
          <p:txBody>
            <a:bodyPr lIns="0" tIns="0" rIns="0" bIns="0" rtlCol="0" anchor="t">
              <a:spAutoFit/>
            </a:bodyPr>
            <a:lstStyle/>
            <a:p>
              <a:pPr marL="0" lvl="0" indent="0" algn="l">
                <a:lnSpc>
                  <a:spcPts val="2722"/>
                </a:lnSpc>
                <a:spcBef>
                  <a:spcPct val="0"/>
                </a:spcBef>
              </a:pPr>
              <a:r>
                <a:rPr lang="en-US" sz="2269" spc="222">
                  <a:solidFill>
                    <a:srgbClr val="231F20"/>
                  </a:solidFill>
                  <a:latin typeface="Open Sauce"/>
                </a:rPr>
                <a:t>The dataset </a:t>
              </a:r>
              <a:r>
                <a:rPr lang="en-US" sz="2269" u="none" spc="222">
                  <a:solidFill>
                    <a:srgbClr val="231F20"/>
                  </a:solidFill>
                  <a:latin typeface="Open Sauce"/>
                </a:rPr>
                <a:t>comprised of responses from 26,000 individuals.</a:t>
              </a:r>
            </a:p>
          </p:txBody>
        </p:sp>
        <p:sp>
          <p:nvSpPr>
            <p:cNvPr id="11" name="TextBox 11"/>
            <p:cNvSpPr txBox="1"/>
            <p:nvPr/>
          </p:nvSpPr>
          <p:spPr>
            <a:xfrm>
              <a:off x="0" y="7314313"/>
              <a:ext cx="11211206" cy="838200"/>
            </a:xfrm>
            <a:prstGeom prst="rect">
              <a:avLst/>
            </a:prstGeom>
          </p:spPr>
          <p:txBody>
            <a:bodyPr lIns="0" tIns="0" rIns="0" bIns="0" rtlCol="0" anchor="t">
              <a:spAutoFit/>
            </a:bodyPr>
            <a:lstStyle/>
            <a:p>
              <a:pPr marL="0" lvl="0" indent="0" algn="l">
                <a:lnSpc>
                  <a:spcPts val="2526"/>
                </a:lnSpc>
                <a:spcBef>
                  <a:spcPct val="0"/>
                </a:spcBef>
              </a:pPr>
              <a:r>
                <a:rPr lang="en-US" sz="2105" u="none" spc="206">
                  <a:solidFill>
                    <a:srgbClr val="231F20"/>
                  </a:solidFill>
                  <a:latin typeface="Open Sauce"/>
                </a:rPr>
                <a:t>This dataset includes vaccination status, demographics, and various health-related factors.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descr="Abstract Minimalist Patterned Lined Triangle Shape"/>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Abstract Minimalist Patterned Lined Triangle Shape"/>
          <p:cNvSpPr/>
          <p:nvPr/>
        </p:nvSpPr>
        <p:spPr>
          <a:xfrm flipH="1" flipV="1">
            <a:off x="-2059222" y="-798391"/>
            <a:ext cx="4118443" cy="3654183"/>
          </a:xfrm>
          <a:custGeom>
            <a:avLst/>
            <a:gdLst/>
            <a:ahLst/>
            <a:cxnLst/>
            <a:rect l="l" t="t" r="r" b="b"/>
            <a:pathLst>
              <a:path w="4118443" h="365418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196274" y="1028700"/>
            <a:ext cx="8063026" cy="8229600"/>
          </a:xfrm>
          <a:custGeom>
            <a:avLst/>
            <a:gdLst/>
            <a:ahLst/>
            <a:cxnLst/>
            <a:rect l="l" t="t" r="r" b="b"/>
            <a:pathLst>
              <a:path w="8063026" h="8229600">
                <a:moveTo>
                  <a:pt x="0" y="0"/>
                </a:moveTo>
                <a:lnTo>
                  <a:pt x="8063026" y="0"/>
                </a:lnTo>
                <a:lnTo>
                  <a:pt x="8063026" y="8229600"/>
                </a:lnTo>
                <a:lnTo>
                  <a:pt x="0" y="8229600"/>
                </a:lnTo>
                <a:lnTo>
                  <a:pt x="0" y="0"/>
                </a:lnTo>
                <a:close/>
              </a:path>
            </a:pathLst>
          </a:custGeom>
          <a:blipFill>
            <a:blip r:embed="rId4"/>
            <a:stretch>
              <a:fillRect l="-14749" r="-49640"/>
            </a:stretch>
          </a:blipFill>
        </p:spPr>
      </p:sp>
      <p:sp>
        <p:nvSpPr>
          <p:cNvPr id="5" name="TextBox 5"/>
          <p:cNvSpPr txBox="1"/>
          <p:nvPr/>
        </p:nvSpPr>
        <p:spPr>
          <a:xfrm>
            <a:off x="1997477" y="1455204"/>
            <a:ext cx="5532090" cy="1076325"/>
          </a:xfrm>
          <a:prstGeom prst="rect">
            <a:avLst/>
          </a:prstGeom>
        </p:spPr>
        <p:txBody>
          <a:bodyPr lIns="0" tIns="0" rIns="0" bIns="0" rtlCol="0" anchor="t">
            <a:spAutoFit/>
          </a:bodyPr>
          <a:lstStyle/>
          <a:p>
            <a:pPr marL="0" lvl="0" indent="0" algn="l">
              <a:lnSpc>
                <a:spcPts val="7679"/>
              </a:lnSpc>
              <a:spcBef>
                <a:spcPct val="0"/>
              </a:spcBef>
            </a:pPr>
            <a:r>
              <a:rPr lang="en-US" sz="6399" spc="627">
                <a:solidFill>
                  <a:srgbClr val="231F20"/>
                </a:solidFill>
                <a:latin typeface="Codec Pro Bold"/>
              </a:rPr>
              <a:t>Methods</a:t>
            </a:r>
          </a:p>
        </p:txBody>
      </p:sp>
      <p:sp>
        <p:nvSpPr>
          <p:cNvPr id="6" name="TextBox 6"/>
          <p:cNvSpPr txBox="1"/>
          <p:nvPr/>
        </p:nvSpPr>
        <p:spPr>
          <a:xfrm>
            <a:off x="1997477" y="4594126"/>
            <a:ext cx="5532090" cy="4182197"/>
          </a:xfrm>
          <a:prstGeom prst="rect">
            <a:avLst/>
          </a:prstGeom>
        </p:spPr>
        <p:txBody>
          <a:bodyPr lIns="0" tIns="0" rIns="0" bIns="0" rtlCol="0" anchor="t">
            <a:spAutoFit/>
          </a:bodyPr>
          <a:lstStyle/>
          <a:p>
            <a:pPr marL="0" lvl="0" indent="0" algn="l">
              <a:lnSpc>
                <a:spcPts val="3721"/>
              </a:lnSpc>
              <a:spcBef>
                <a:spcPct val="0"/>
              </a:spcBef>
            </a:pPr>
            <a:r>
              <a:rPr lang="en-US" sz="2481" spc="243">
                <a:solidFill>
                  <a:srgbClr val="231F20"/>
                </a:solidFill>
                <a:latin typeface="Open Sauce"/>
              </a:rPr>
              <a:t>I employed advanced machine learning techniques to develop predictive models. My approach involved data preprocessing, model training, and evaluation to identify the most effective algorithm for predicting vaccination behavior.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37316" y="3163710"/>
            <a:ext cx="7154336" cy="5856474"/>
          </a:xfrm>
          <a:custGeom>
            <a:avLst/>
            <a:gdLst/>
            <a:ahLst/>
            <a:cxnLst/>
            <a:rect l="l" t="t" r="r" b="b"/>
            <a:pathLst>
              <a:path w="7154336" h="5856474">
                <a:moveTo>
                  <a:pt x="0" y="0"/>
                </a:moveTo>
                <a:lnTo>
                  <a:pt x="7154336" y="0"/>
                </a:lnTo>
                <a:lnTo>
                  <a:pt x="7154336" y="5856474"/>
                </a:lnTo>
                <a:lnTo>
                  <a:pt x="0" y="5856474"/>
                </a:lnTo>
                <a:lnTo>
                  <a:pt x="0" y="0"/>
                </a:lnTo>
                <a:close/>
              </a:path>
            </a:pathLst>
          </a:custGeom>
          <a:blipFill>
            <a:blip r:embed="rId2"/>
            <a:stretch>
              <a:fillRect t="-776" b="-776"/>
            </a:stretch>
          </a:blipFill>
        </p:spPr>
      </p:sp>
      <p:grpSp>
        <p:nvGrpSpPr>
          <p:cNvPr id="3" name="Group 3"/>
          <p:cNvGrpSpPr/>
          <p:nvPr/>
        </p:nvGrpSpPr>
        <p:grpSpPr>
          <a:xfrm>
            <a:off x="1567465" y="4506138"/>
            <a:ext cx="4574241" cy="3094339"/>
            <a:chOff x="0" y="0"/>
            <a:chExt cx="6098988" cy="4125785"/>
          </a:xfrm>
        </p:grpSpPr>
        <p:sp>
          <p:nvSpPr>
            <p:cNvPr id="4" name="TextBox 4"/>
            <p:cNvSpPr txBox="1"/>
            <p:nvPr/>
          </p:nvSpPr>
          <p:spPr>
            <a:xfrm>
              <a:off x="7370" y="1587488"/>
              <a:ext cx="4438952" cy="2538296"/>
            </a:xfrm>
            <a:prstGeom prst="rect">
              <a:avLst/>
            </a:prstGeom>
          </p:spPr>
          <p:txBody>
            <a:bodyPr lIns="0" tIns="0" rIns="0" bIns="0" rtlCol="0" anchor="t">
              <a:spAutoFit/>
            </a:bodyPr>
            <a:lstStyle/>
            <a:p>
              <a:pPr>
                <a:lnSpc>
                  <a:spcPts val="3040"/>
                </a:lnSpc>
              </a:pPr>
              <a:r>
                <a:rPr lang="en-US" sz="1600" spc="256">
                  <a:solidFill>
                    <a:srgbClr val="000000"/>
                  </a:solidFill>
                  <a:latin typeface="Montserrat Light Bold"/>
                </a:rPr>
                <a:t>Accuracy:</a:t>
              </a:r>
            </a:p>
            <a:p>
              <a:pPr>
                <a:lnSpc>
                  <a:spcPts val="3108"/>
                </a:lnSpc>
              </a:pPr>
              <a:r>
                <a:rPr lang="en-US" sz="1636" spc="261">
                  <a:solidFill>
                    <a:srgbClr val="000000"/>
                  </a:solidFill>
                  <a:latin typeface="Montserrat Light Bold"/>
                </a:rPr>
                <a:t>Precision:</a:t>
              </a:r>
            </a:p>
            <a:p>
              <a:pPr>
                <a:lnSpc>
                  <a:spcPts val="3108"/>
                </a:lnSpc>
              </a:pPr>
              <a:r>
                <a:rPr lang="en-US" sz="1636" spc="261">
                  <a:solidFill>
                    <a:srgbClr val="000000"/>
                  </a:solidFill>
                  <a:latin typeface="Montserrat Light Bold"/>
                </a:rPr>
                <a:t>Recall:</a:t>
              </a:r>
            </a:p>
            <a:p>
              <a:pPr>
                <a:lnSpc>
                  <a:spcPts val="3108"/>
                </a:lnSpc>
              </a:pPr>
              <a:r>
                <a:rPr lang="en-US" sz="1636" spc="261">
                  <a:solidFill>
                    <a:srgbClr val="000000"/>
                  </a:solidFill>
                  <a:latin typeface="Montserrat Light Bold"/>
                </a:rPr>
                <a:t>F1-Score:</a:t>
              </a:r>
            </a:p>
            <a:p>
              <a:pPr>
                <a:lnSpc>
                  <a:spcPts val="3108"/>
                </a:lnSpc>
              </a:pPr>
              <a:endParaRPr lang="en-US" sz="1636" spc="261">
                <a:solidFill>
                  <a:srgbClr val="000000"/>
                </a:solidFill>
                <a:latin typeface="Montserrat Light Bold"/>
              </a:endParaRPr>
            </a:p>
          </p:txBody>
        </p:sp>
        <p:sp>
          <p:nvSpPr>
            <p:cNvPr id="5" name="TextBox 5"/>
            <p:cNvSpPr txBox="1"/>
            <p:nvPr/>
          </p:nvSpPr>
          <p:spPr>
            <a:xfrm>
              <a:off x="4814141" y="1587488"/>
              <a:ext cx="1284846" cy="1961976"/>
            </a:xfrm>
            <a:prstGeom prst="rect">
              <a:avLst/>
            </a:prstGeom>
          </p:spPr>
          <p:txBody>
            <a:bodyPr lIns="0" tIns="0" rIns="0" bIns="0" rtlCol="0" anchor="t">
              <a:spAutoFit/>
            </a:bodyPr>
            <a:lstStyle/>
            <a:p>
              <a:pPr algn="r">
                <a:lnSpc>
                  <a:spcPts val="3040"/>
                </a:lnSpc>
              </a:pPr>
              <a:r>
                <a:rPr lang="en-US" sz="1600" spc="256">
                  <a:solidFill>
                    <a:srgbClr val="000000"/>
                  </a:solidFill>
                  <a:latin typeface="Montserrat Light Bold"/>
                </a:rPr>
                <a:t>87.0%</a:t>
              </a:r>
            </a:p>
            <a:p>
              <a:pPr algn="r">
                <a:lnSpc>
                  <a:spcPts val="3040"/>
                </a:lnSpc>
              </a:pPr>
              <a:r>
                <a:rPr lang="en-US" sz="1600" spc="256">
                  <a:solidFill>
                    <a:srgbClr val="000000"/>
                  </a:solidFill>
                  <a:latin typeface="Montserrat Light Bold"/>
                </a:rPr>
                <a:t>75.0%</a:t>
              </a:r>
            </a:p>
            <a:p>
              <a:pPr algn="r">
                <a:lnSpc>
                  <a:spcPts val="3040"/>
                </a:lnSpc>
              </a:pPr>
              <a:r>
                <a:rPr lang="en-US" sz="1600" spc="256">
                  <a:solidFill>
                    <a:srgbClr val="000000"/>
                  </a:solidFill>
                  <a:latin typeface="Montserrat Light Bold"/>
                </a:rPr>
                <a:t>55.50%</a:t>
              </a:r>
            </a:p>
            <a:p>
              <a:pPr algn="r">
                <a:lnSpc>
                  <a:spcPts val="3040"/>
                </a:lnSpc>
              </a:pPr>
              <a:r>
                <a:rPr lang="en-US" sz="1600" spc="256">
                  <a:solidFill>
                    <a:srgbClr val="000000"/>
                  </a:solidFill>
                  <a:latin typeface="Montserrat Light Bold"/>
                </a:rPr>
                <a:t>64.20%</a:t>
              </a:r>
            </a:p>
          </p:txBody>
        </p:sp>
        <p:sp>
          <p:nvSpPr>
            <p:cNvPr id="6" name="TextBox 6"/>
            <p:cNvSpPr txBox="1"/>
            <p:nvPr/>
          </p:nvSpPr>
          <p:spPr>
            <a:xfrm>
              <a:off x="0" y="28575"/>
              <a:ext cx="6096068" cy="1245743"/>
            </a:xfrm>
            <a:prstGeom prst="rect">
              <a:avLst/>
            </a:prstGeom>
          </p:spPr>
          <p:txBody>
            <a:bodyPr lIns="0" tIns="0" rIns="0" bIns="0" rtlCol="0" anchor="t">
              <a:spAutoFit/>
            </a:bodyPr>
            <a:lstStyle/>
            <a:p>
              <a:pPr>
                <a:lnSpc>
                  <a:spcPts val="3107"/>
                </a:lnSpc>
              </a:pPr>
              <a:r>
                <a:rPr lang="en-US" sz="2799" spc="335">
                  <a:solidFill>
                    <a:srgbClr val="000000"/>
                  </a:solidFill>
                  <a:latin typeface="Oswald"/>
                </a:rPr>
                <a:t>THE GRADIENT BOOSTING MODEL</a:t>
              </a:r>
            </a:p>
            <a:p>
              <a:pPr>
                <a:lnSpc>
                  <a:spcPts val="1221"/>
                </a:lnSpc>
              </a:pPr>
              <a:endParaRPr lang="en-US" sz="2799" spc="335">
                <a:solidFill>
                  <a:srgbClr val="000000"/>
                </a:solidFill>
                <a:latin typeface="Oswald"/>
              </a:endParaRPr>
            </a:p>
          </p:txBody>
        </p:sp>
      </p:grpSp>
      <p:sp>
        <p:nvSpPr>
          <p:cNvPr id="7" name="TextBox 7"/>
          <p:cNvSpPr txBox="1"/>
          <p:nvPr/>
        </p:nvSpPr>
        <p:spPr>
          <a:xfrm>
            <a:off x="1567465" y="1186849"/>
            <a:ext cx="7805135" cy="1810367"/>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rPr>
              <a:t>Model &amp; Predicted 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34350" y="3845314"/>
            <a:ext cx="8554086" cy="4842122"/>
          </a:xfrm>
          <a:custGeom>
            <a:avLst/>
            <a:gdLst/>
            <a:ahLst/>
            <a:cxnLst/>
            <a:rect l="l" t="t" r="r" b="b"/>
            <a:pathLst>
              <a:path w="8554086" h="4842122">
                <a:moveTo>
                  <a:pt x="0" y="0"/>
                </a:moveTo>
                <a:lnTo>
                  <a:pt x="8554086" y="0"/>
                </a:lnTo>
                <a:lnTo>
                  <a:pt x="8554086" y="4842122"/>
                </a:lnTo>
                <a:lnTo>
                  <a:pt x="0" y="4842122"/>
                </a:lnTo>
                <a:lnTo>
                  <a:pt x="0" y="0"/>
                </a:lnTo>
                <a:close/>
              </a:path>
            </a:pathLst>
          </a:custGeom>
          <a:blipFill>
            <a:blip r:embed="rId2"/>
            <a:stretch>
              <a:fillRect l="-7364" r="-1803"/>
            </a:stretch>
          </a:blipFill>
        </p:spPr>
      </p:sp>
      <p:sp>
        <p:nvSpPr>
          <p:cNvPr id="3" name="TextBox 3"/>
          <p:cNvSpPr txBox="1"/>
          <p:nvPr/>
        </p:nvSpPr>
        <p:spPr>
          <a:xfrm>
            <a:off x="1599564" y="1494789"/>
            <a:ext cx="15088872" cy="1200150"/>
          </a:xfrm>
          <a:prstGeom prst="rect">
            <a:avLst/>
          </a:prstGeom>
        </p:spPr>
        <p:txBody>
          <a:bodyPr lIns="0" tIns="0" rIns="0" bIns="0" rtlCol="0" anchor="t">
            <a:spAutoFit/>
          </a:bodyPr>
          <a:lstStyle/>
          <a:p>
            <a:pPr marL="0" lvl="0" indent="0" algn="ctr">
              <a:lnSpc>
                <a:spcPts val="8639"/>
              </a:lnSpc>
            </a:pPr>
            <a:r>
              <a:rPr lang="en-US" sz="7199" spc="705">
                <a:solidFill>
                  <a:srgbClr val="1C5739"/>
                </a:solidFill>
                <a:latin typeface="Codec Pro Bold"/>
              </a:rPr>
              <a:t>RESULTS</a:t>
            </a:r>
          </a:p>
        </p:txBody>
      </p:sp>
      <p:sp>
        <p:nvSpPr>
          <p:cNvPr id="4" name="TextBox 4"/>
          <p:cNvSpPr txBox="1"/>
          <p:nvPr/>
        </p:nvSpPr>
        <p:spPr>
          <a:xfrm>
            <a:off x="1599564" y="3797689"/>
            <a:ext cx="6024084" cy="4096799"/>
          </a:xfrm>
          <a:prstGeom prst="rect">
            <a:avLst/>
          </a:prstGeom>
        </p:spPr>
        <p:txBody>
          <a:bodyPr lIns="0" tIns="0" rIns="0" bIns="0" rtlCol="0" anchor="t">
            <a:spAutoFit/>
          </a:bodyPr>
          <a:lstStyle/>
          <a:p>
            <a:pPr marL="0" lvl="0" indent="0">
              <a:lnSpc>
                <a:spcPts val="3617"/>
              </a:lnSpc>
              <a:spcBef>
                <a:spcPct val="0"/>
              </a:spcBef>
            </a:pPr>
            <a:r>
              <a:rPr lang="en-US" sz="2583" spc="253">
                <a:solidFill>
                  <a:srgbClr val="000000"/>
                </a:solidFill>
                <a:latin typeface="Open Sauce"/>
              </a:rPr>
              <a:t>My analysis revealed significant insights into the factors influencing H1N1 vaccine uptake. Notably, doctor recommendations, access to healthcare, and risk perception emerged as crucial determinants of vaccination behavior.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8537718" cy="10287000"/>
          </a:xfrm>
          <a:custGeom>
            <a:avLst/>
            <a:gdLst/>
            <a:ahLst/>
            <a:cxnLst/>
            <a:rect l="l" t="t" r="r" b="b"/>
            <a:pathLst>
              <a:path w="8537718" h="10287000">
                <a:moveTo>
                  <a:pt x="0" y="0"/>
                </a:moveTo>
                <a:lnTo>
                  <a:pt x="8537718" y="0"/>
                </a:lnTo>
                <a:lnTo>
                  <a:pt x="8537718" y="10287000"/>
                </a:lnTo>
                <a:lnTo>
                  <a:pt x="0" y="10287000"/>
                </a:lnTo>
                <a:lnTo>
                  <a:pt x="0" y="0"/>
                </a:lnTo>
                <a:close/>
              </a:path>
            </a:pathLst>
          </a:custGeom>
          <a:blipFill>
            <a:blip r:embed="rId2"/>
            <a:stretch>
              <a:fillRect l="-58535" r="-55667"/>
            </a:stretch>
          </a:blipFill>
        </p:spPr>
      </p:sp>
      <p:grpSp>
        <p:nvGrpSpPr>
          <p:cNvPr id="3" name="Group 3"/>
          <p:cNvGrpSpPr/>
          <p:nvPr/>
        </p:nvGrpSpPr>
        <p:grpSpPr>
          <a:xfrm>
            <a:off x="9144000" y="1757491"/>
            <a:ext cx="7953971" cy="6772018"/>
            <a:chOff x="0" y="0"/>
            <a:chExt cx="10605294" cy="9029357"/>
          </a:xfrm>
        </p:grpSpPr>
        <p:sp>
          <p:nvSpPr>
            <p:cNvPr id="4" name="AutoShape 4"/>
            <p:cNvSpPr/>
            <p:nvPr/>
          </p:nvSpPr>
          <p:spPr>
            <a:xfrm>
              <a:off x="0" y="2358707"/>
              <a:ext cx="10605294" cy="12700"/>
            </a:xfrm>
            <a:prstGeom prst="rect">
              <a:avLst/>
            </a:prstGeom>
            <a:solidFill>
              <a:srgbClr val="000000"/>
            </a:solidFill>
          </p:spPr>
        </p:sp>
        <p:sp>
          <p:nvSpPr>
            <p:cNvPr id="5" name="TextBox 5"/>
            <p:cNvSpPr txBox="1"/>
            <p:nvPr/>
          </p:nvSpPr>
          <p:spPr>
            <a:xfrm>
              <a:off x="0" y="-9525"/>
              <a:ext cx="10605294" cy="1506537"/>
            </a:xfrm>
            <a:prstGeom prst="rect">
              <a:avLst/>
            </a:prstGeom>
          </p:spPr>
          <p:txBody>
            <a:bodyPr lIns="0" tIns="0" rIns="0" bIns="0" rtlCol="0" anchor="t">
              <a:spAutoFit/>
            </a:bodyPr>
            <a:lstStyle/>
            <a:p>
              <a:pPr marL="0" lvl="0" indent="0">
                <a:lnSpc>
                  <a:spcPts val="8146"/>
                </a:lnSpc>
              </a:pPr>
              <a:r>
                <a:rPr lang="en-US" sz="7406" strike="noStrike">
                  <a:solidFill>
                    <a:srgbClr val="000000"/>
                  </a:solidFill>
                  <a:latin typeface="Poppins Bold"/>
                </a:rPr>
                <a:t>Future Goals</a:t>
              </a:r>
            </a:p>
          </p:txBody>
        </p:sp>
        <p:sp>
          <p:nvSpPr>
            <p:cNvPr id="6" name="TextBox 6"/>
            <p:cNvSpPr txBox="1"/>
            <p:nvPr/>
          </p:nvSpPr>
          <p:spPr>
            <a:xfrm>
              <a:off x="0" y="3353752"/>
              <a:ext cx="10605294" cy="2276780"/>
            </a:xfrm>
            <a:prstGeom prst="rect">
              <a:avLst/>
            </a:prstGeom>
          </p:spPr>
          <p:txBody>
            <a:bodyPr lIns="0" tIns="0" rIns="0" bIns="0" rtlCol="0" anchor="t">
              <a:spAutoFit/>
            </a:bodyPr>
            <a:lstStyle/>
            <a:p>
              <a:pPr marL="0" lvl="0" indent="0">
                <a:lnSpc>
                  <a:spcPts val="2743"/>
                </a:lnSpc>
              </a:pPr>
              <a:r>
                <a:rPr lang="en-US" sz="1959">
                  <a:solidFill>
                    <a:srgbClr val="000000"/>
                  </a:solidFill>
                  <a:latin typeface="Arimo"/>
                </a:rPr>
                <a:t>Enhance Model Performance: We strive to continuously improve the performance of our predictive models through advanced techniques such as feature engineering and hyperparameter tuning. By refining our models, we can achieve higher accuracy and robustness in predicting vaccination behavior.</a:t>
              </a:r>
            </a:p>
          </p:txBody>
        </p:sp>
        <p:sp>
          <p:nvSpPr>
            <p:cNvPr id="7" name="TextBox 7"/>
            <p:cNvSpPr txBox="1"/>
            <p:nvPr/>
          </p:nvSpPr>
          <p:spPr>
            <a:xfrm>
              <a:off x="0" y="6295377"/>
              <a:ext cx="10605294" cy="2733980"/>
            </a:xfrm>
            <a:prstGeom prst="rect">
              <a:avLst/>
            </a:prstGeom>
          </p:spPr>
          <p:txBody>
            <a:bodyPr lIns="0" tIns="0" rIns="0" bIns="0" rtlCol="0" anchor="t">
              <a:spAutoFit/>
            </a:bodyPr>
            <a:lstStyle/>
            <a:p>
              <a:pPr marL="0" lvl="0" indent="0" algn="l">
                <a:lnSpc>
                  <a:spcPts val="2743"/>
                </a:lnSpc>
                <a:spcBef>
                  <a:spcPct val="0"/>
                </a:spcBef>
              </a:pPr>
              <a:r>
                <a:rPr lang="en-US" sz="1959" u="none" strike="noStrike">
                  <a:solidFill>
                    <a:srgbClr val="000000"/>
                  </a:solidFill>
                  <a:latin typeface="Arimo"/>
                </a:rPr>
                <a:t>Collaborate with Stakeholders: We aim to collaborate closely with public health authorities, healthcare providers, and community organizations to implement evidence-based interventions informed by our predictive models. By working collaboratively, we can ensure that our efforts align with stakeholder priorities and effectively address vaccination challenges.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422</Words>
  <Application>Microsoft Office PowerPoint</Application>
  <PresentationFormat>Custom</PresentationFormat>
  <Paragraphs>48</Paragraphs>
  <Slides>12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Canva Sans Bold</vt:lpstr>
      <vt:lpstr>Arial</vt:lpstr>
      <vt:lpstr>Codec Pro ExtraBold Italics</vt:lpstr>
      <vt:lpstr>Poppins Bold</vt:lpstr>
      <vt:lpstr>Oswald</vt:lpstr>
      <vt:lpstr>Codec Pro Ultra-Bold</vt:lpstr>
      <vt:lpstr>Codec Pro ExtraBold</vt:lpstr>
      <vt:lpstr>Calibri</vt:lpstr>
      <vt:lpstr>Open Sauce Italics</vt:lpstr>
      <vt:lpstr>Montserrat Light Bold</vt:lpstr>
      <vt:lpstr>Arimo</vt:lpstr>
      <vt:lpstr>Codec Pro Bold</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 VACCINE PREDICTION.pptx</dc:title>
  <cp:lastModifiedBy>HP</cp:lastModifiedBy>
  <cp:revision>2</cp:revision>
  <dcterms:created xsi:type="dcterms:W3CDTF">2006-08-16T00:00:00Z</dcterms:created>
  <dcterms:modified xsi:type="dcterms:W3CDTF">2024-03-09T19:24:25Z</dcterms:modified>
  <dc:identifier>DAF_Cc84nUM</dc:identifier>
</cp:coreProperties>
</file>